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1"/>
  </p:notesMasterIdLst>
  <p:sldIdLst>
    <p:sldId id="260" r:id="rId5"/>
    <p:sldId id="597" r:id="rId6"/>
    <p:sldId id="598" r:id="rId7"/>
    <p:sldId id="599" r:id="rId8"/>
    <p:sldId id="583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05F3D2-78ED-4BB3-B874-4A18A961481E}" v="6" dt="2025-03-26T15:50:30.0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63" d="100"/>
          <a:sy n="63" d="100"/>
        </p:scale>
        <p:origin x="61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niss, Blair" userId="dd2532de-dbb9-4ee6-9962-4ffcefea501e" providerId="ADAL" clId="{E876191E-8B80-4A6D-9877-61C61D994F07}"/>
    <pc:docChg chg="undo custSel delSld modSld sldOrd">
      <pc:chgData name="Inniss, Blair" userId="dd2532de-dbb9-4ee6-9962-4ffcefea501e" providerId="ADAL" clId="{E876191E-8B80-4A6D-9877-61C61D994F07}" dt="2024-10-23T14:49:57.994" v="266"/>
      <pc:docMkLst>
        <pc:docMk/>
      </pc:docMkLst>
      <pc:sldChg chg="modSp mod">
        <pc:chgData name="Inniss, Blair" userId="dd2532de-dbb9-4ee6-9962-4ffcefea501e" providerId="ADAL" clId="{E876191E-8B80-4A6D-9877-61C61D994F07}" dt="2024-10-23T14:23:25.475" v="264" actId="1036"/>
        <pc:sldMkLst>
          <pc:docMk/>
          <pc:sldMk cId="668942332" sldId="260"/>
        </pc:sldMkLst>
        <pc:spChg chg="mod">
          <ac:chgData name="Inniss, Blair" userId="dd2532de-dbb9-4ee6-9962-4ffcefea501e" providerId="ADAL" clId="{E876191E-8B80-4A6D-9877-61C61D994F07}" dt="2024-10-23T14:23:25.475" v="264" actId="1036"/>
          <ac:spMkLst>
            <pc:docMk/>
            <pc:sldMk cId="668942332" sldId="260"/>
            <ac:spMk id="2" creationId="{00000000-0000-0000-0000-000000000000}"/>
          </ac:spMkLst>
        </pc:spChg>
        <pc:spChg chg="mod">
          <ac:chgData name="Inniss, Blair" userId="dd2532de-dbb9-4ee6-9962-4ffcefea501e" providerId="ADAL" clId="{E876191E-8B80-4A6D-9877-61C61D994F07}" dt="2024-10-23T14:23:18.739" v="241" actId="1036"/>
          <ac:spMkLst>
            <pc:docMk/>
            <pc:sldMk cId="668942332" sldId="260"/>
            <ac:spMk id="3" creationId="{00000000-0000-0000-0000-000000000000}"/>
          </ac:spMkLst>
        </pc:spChg>
        <pc:spChg chg="mod">
          <ac:chgData name="Inniss, Blair" userId="dd2532de-dbb9-4ee6-9962-4ffcefea501e" providerId="ADAL" clId="{E876191E-8B80-4A6D-9877-61C61D994F07}" dt="2024-10-23T14:23:11.704" v="209" actId="1035"/>
          <ac:spMkLst>
            <pc:docMk/>
            <pc:sldMk cId="668942332" sldId="260"/>
            <ac:spMk id="5" creationId="{00000000-0000-0000-0000-000000000000}"/>
          </ac:spMkLst>
        </pc:spChg>
      </pc:sldChg>
      <pc:sldChg chg="del">
        <pc:chgData name="Inniss, Blair" userId="dd2532de-dbb9-4ee6-9962-4ffcefea501e" providerId="ADAL" clId="{E876191E-8B80-4A6D-9877-61C61D994F07}" dt="2024-10-23T14:02:37.936" v="3" actId="47"/>
        <pc:sldMkLst>
          <pc:docMk/>
          <pc:sldMk cId="3942304128" sldId="577"/>
        </pc:sldMkLst>
      </pc:sldChg>
      <pc:sldChg chg="del">
        <pc:chgData name="Inniss, Blair" userId="dd2532de-dbb9-4ee6-9962-4ffcefea501e" providerId="ADAL" clId="{E876191E-8B80-4A6D-9877-61C61D994F07}" dt="2024-10-23T14:02:36.993" v="2" actId="47"/>
        <pc:sldMkLst>
          <pc:docMk/>
          <pc:sldMk cId="4069468296" sldId="578"/>
        </pc:sldMkLst>
      </pc:sldChg>
      <pc:sldChg chg="modSp mod ord">
        <pc:chgData name="Inniss, Blair" userId="dd2532de-dbb9-4ee6-9962-4ffcefea501e" providerId="ADAL" clId="{E876191E-8B80-4A6D-9877-61C61D994F07}" dt="2024-10-23T14:49:57.994" v="266"/>
        <pc:sldMkLst>
          <pc:docMk/>
          <pc:sldMk cId="1747404458" sldId="583"/>
        </pc:sldMkLst>
        <pc:spChg chg="mod">
          <ac:chgData name="Inniss, Blair" userId="dd2532de-dbb9-4ee6-9962-4ffcefea501e" providerId="ADAL" clId="{E876191E-8B80-4A6D-9877-61C61D994F07}" dt="2024-10-23T14:21:10.648" v="126" actId="20577"/>
          <ac:spMkLst>
            <pc:docMk/>
            <pc:sldMk cId="1747404458" sldId="583"/>
            <ac:spMk id="3" creationId="{00000000-0000-0000-0000-000000000000}"/>
          </ac:spMkLst>
        </pc:spChg>
      </pc:sldChg>
      <pc:sldChg chg="del">
        <pc:chgData name="Inniss, Blair" userId="dd2532de-dbb9-4ee6-9962-4ffcefea501e" providerId="ADAL" clId="{E876191E-8B80-4A6D-9877-61C61D994F07}" dt="2024-10-23T14:02:45.453" v="4" actId="47"/>
        <pc:sldMkLst>
          <pc:docMk/>
          <pc:sldMk cId="2966795647" sldId="584"/>
        </pc:sldMkLst>
      </pc:sldChg>
      <pc:sldChg chg="del">
        <pc:chgData name="Inniss, Blair" userId="dd2532de-dbb9-4ee6-9962-4ffcefea501e" providerId="ADAL" clId="{E876191E-8B80-4A6D-9877-61C61D994F07}" dt="2024-10-23T14:02:35.969" v="1" actId="47"/>
        <pc:sldMkLst>
          <pc:docMk/>
          <pc:sldMk cId="1589703939" sldId="592"/>
        </pc:sldMkLst>
      </pc:sldChg>
      <pc:sldChg chg="del">
        <pc:chgData name="Inniss, Blair" userId="dd2532de-dbb9-4ee6-9962-4ffcefea501e" providerId="ADAL" clId="{E876191E-8B80-4A6D-9877-61C61D994F07}" dt="2024-10-23T14:02:34.965" v="0" actId="47"/>
        <pc:sldMkLst>
          <pc:docMk/>
          <pc:sldMk cId="4255116028" sldId="593"/>
        </pc:sldMkLst>
      </pc:sldChg>
      <pc:sldChg chg="del">
        <pc:chgData name="Inniss, Blair" userId="dd2532de-dbb9-4ee6-9962-4ffcefea501e" providerId="ADAL" clId="{E876191E-8B80-4A6D-9877-61C61D994F07}" dt="2024-10-23T14:03:00.544" v="5" actId="47"/>
        <pc:sldMkLst>
          <pc:docMk/>
          <pc:sldMk cId="3800692932" sldId="594"/>
        </pc:sldMkLst>
      </pc:sldChg>
      <pc:sldChg chg="del">
        <pc:chgData name="Inniss, Blair" userId="dd2532de-dbb9-4ee6-9962-4ffcefea501e" providerId="ADAL" clId="{E876191E-8B80-4A6D-9877-61C61D994F07}" dt="2024-10-23T14:03:27.818" v="7" actId="47"/>
        <pc:sldMkLst>
          <pc:docMk/>
          <pc:sldMk cId="2648389080" sldId="595"/>
        </pc:sldMkLst>
      </pc:sldChg>
      <pc:sldChg chg="del">
        <pc:chgData name="Inniss, Blair" userId="dd2532de-dbb9-4ee6-9962-4ffcefea501e" providerId="ADAL" clId="{E876191E-8B80-4A6D-9877-61C61D994F07}" dt="2024-10-23T14:03:02.586" v="6" actId="47"/>
        <pc:sldMkLst>
          <pc:docMk/>
          <pc:sldMk cId="1868336643" sldId="596"/>
        </pc:sldMkLst>
      </pc:sldChg>
    </pc:docChg>
  </pc:docChgLst>
  <pc:docChgLst>
    <pc:chgData name="Torton, Brooke" userId="S::btorton@law.umaryland.edu::5b74f2aa-9755-45ba-8317-2ae944e35fe8" providerId="AD" clId="Web-{ED05F3D2-78ED-4BB3-B874-4A18A961481E}"/>
    <pc:docChg chg="modSld">
      <pc:chgData name="Torton, Brooke" userId="S::btorton@law.umaryland.edu::5b74f2aa-9755-45ba-8317-2ae944e35fe8" providerId="AD" clId="Web-{ED05F3D2-78ED-4BB3-B874-4A18A961481E}" dt="2025-03-26T15:50:30.016" v="5"/>
      <pc:docMkLst>
        <pc:docMk/>
      </pc:docMkLst>
      <pc:sldChg chg="delSp">
        <pc:chgData name="Torton, Brooke" userId="S::btorton@law.umaryland.edu::5b74f2aa-9755-45ba-8317-2ae944e35fe8" providerId="AD" clId="Web-{ED05F3D2-78ED-4BB3-B874-4A18A961481E}" dt="2025-03-26T15:50:30.016" v="5"/>
        <pc:sldMkLst>
          <pc:docMk/>
          <pc:sldMk cId="2419265450" sldId="597"/>
        </pc:sldMkLst>
        <pc:picChg chg="del">
          <ac:chgData name="Torton, Brooke" userId="S::btorton@law.umaryland.edu::5b74f2aa-9755-45ba-8317-2ae944e35fe8" providerId="AD" clId="Web-{ED05F3D2-78ED-4BB3-B874-4A18A961481E}" dt="2025-03-26T15:50:22.359" v="0"/>
          <ac:picMkLst>
            <pc:docMk/>
            <pc:sldMk cId="2419265450" sldId="597"/>
            <ac:picMk id="4" creationId="{5C4CD961-C43E-6614-2929-0B372E1DBAB3}"/>
          </ac:picMkLst>
        </pc:picChg>
        <pc:picChg chg="del">
          <ac:chgData name="Torton, Brooke" userId="S::btorton@law.umaryland.edu::5b74f2aa-9755-45ba-8317-2ae944e35fe8" providerId="AD" clId="Web-{ED05F3D2-78ED-4BB3-B874-4A18A961481E}" dt="2025-03-26T15:50:26.719" v="3"/>
          <ac:picMkLst>
            <pc:docMk/>
            <pc:sldMk cId="2419265450" sldId="597"/>
            <ac:picMk id="5" creationId="{3E2E3A0D-1B84-4365-75C2-77162B426339}"/>
          </ac:picMkLst>
        </pc:picChg>
        <pc:picChg chg="del">
          <ac:chgData name="Torton, Brooke" userId="S::btorton@law.umaryland.edu::5b74f2aa-9755-45ba-8317-2ae944e35fe8" providerId="AD" clId="Web-{ED05F3D2-78ED-4BB3-B874-4A18A961481E}" dt="2025-03-26T15:50:24.765" v="2"/>
          <ac:picMkLst>
            <pc:docMk/>
            <pc:sldMk cId="2419265450" sldId="597"/>
            <ac:picMk id="6" creationId="{9F4F2791-D1D8-B4EB-A46D-D3BFB2AFCDD2}"/>
          </ac:picMkLst>
        </pc:picChg>
        <pc:picChg chg="del">
          <ac:chgData name="Torton, Brooke" userId="S::btorton@law.umaryland.edu::5b74f2aa-9755-45ba-8317-2ae944e35fe8" providerId="AD" clId="Web-{ED05F3D2-78ED-4BB3-B874-4A18A961481E}" dt="2025-03-26T15:50:30.016" v="5"/>
          <ac:picMkLst>
            <pc:docMk/>
            <pc:sldMk cId="2419265450" sldId="597"/>
            <ac:picMk id="7" creationId="{E92E9AA8-22B8-B45A-44C3-61455715D9A5}"/>
          </ac:picMkLst>
        </pc:picChg>
        <pc:picChg chg="del">
          <ac:chgData name="Torton, Brooke" userId="S::btorton@law.umaryland.edu::5b74f2aa-9755-45ba-8317-2ae944e35fe8" providerId="AD" clId="Web-{ED05F3D2-78ED-4BB3-B874-4A18A961481E}" dt="2025-03-26T15:50:23.015" v="1"/>
          <ac:picMkLst>
            <pc:docMk/>
            <pc:sldMk cId="2419265450" sldId="597"/>
            <ac:picMk id="8" creationId="{C73F5E3E-C993-2534-8A44-01391703E0B1}"/>
          </ac:picMkLst>
        </pc:picChg>
        <pc:picChg chg="del">
          <ac:chgData name="Torton, Brooke" userId="S::btorton@law.umaryland.edu::5b74f2aa-9755-45ba-8317-2ae944e35fe8" providerId="AD" clId="Web-{ED05F3D2-78ED-4BB3-B874-4A18A961481E}" dt="2025-03-26T15:50:28.359" v="4"/>
          <ac:picMkLst>
            <pc:docMk/>
            <pc:sldMk cId="2419265450" sldId="597"/>
            <ac:picMk id="9" creationId="{EEFE5CEB-BA03-6D7E-89F2-3F3FB8A2FDE2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FEBA7F-E278-4100-A172-2E69AAF3E2E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60B165E3-A75D-407F-91A0-5E9F9AE19A73}">
      <dgm:prSet/>
      <dgm:spPr/>
      <dgm:t>
        <a:bodyPr/>
        <a:lstStyle/>
        <a:p>
          <a:r>
            <a:rPr lang="en-US"/>
            <a:t>Cigarettes, OTP, and ESDs must be located behind a counter in an area accessible only to the licensed retailer, vendors, and employees </a:t>
          </a:r>
        </a:p>
      </dgm:t>
    </dgm:pt>
    <dgm:pt modelId="{20BCAE00-F43B-4BA4-8AD9-442BAF64F012}" type="parTrans" cxnId="{C08194F3-99A6-4E75-AF02-14EF4B9F758F}">
      <dgm:prSet/>
      <dgm:spPr/>
      <dgm:t>
        <a:bodyPr/>
        <a:lstStyle/>
        <a:p>
          <a:endParaRPr lang="en-US"/>
        </a:p>
      </dgm:t>
    </dgm:pt>
    <dgm:pt modelId="{20D83A4E-DBE5-44F4-9A4C-FF709DB08AC0}" type="sibTrans" cxnId="{C08194F3-99A6-4E75-AF02-14EF4B9F758F}">
      <dgm:prSet/>
      <dgm:spPr/>
      <dgm:t>
        <a:bodyPr/>
        <a:lstStyle/>
        <a:p>
          <a:endParaRPr lang="en-US"/>
        </a:p>
      </dgm:t>
    </dgm:pt>
    <dgm:pt modelId="{8B60F727-F432-48A9-BE4B-20580539F891}">
      <dgm:prSet/>
      <dgm:spPr/>
      <dgm:t>
        <a:bodyPr/>
        <a:lstStyle/>
        <a:p>
          <a:r>
            <a:rPr lang="en-US"/>
            <a:t>Does not apply to premium cigars or licensed tobacconists</a:t>
          </a:r>
        </a:p>
      </dgm:t>
    </dgm:pt>
    <dgm:pt modelId="{C33C37E4-614D-4B40-B63C-930C0AE9E2D7}" type="parTrans" cxnId="{BF1A98D9-0684-4995-9F3B-58B5FFA9530E}">
      <dgm:prSet/>
      <dgm:spPr/>
      <dgm:t>
        <a:bodyPr/>
        <a:lstStyle/>
        <a:p>
          <a:endParaRPr lang="en-US"/>
        </a:p>
      </dgm:t>
    </dgm:pt>
    <dgm:pt modelId="{57331D0A-A144-47D7-98DF-13027D323A2B}" type="sibTrans" cxnId="{BF1A98D9-0684-4995-9F3B-58B5FFA9530E}">
      <dgm:prSet/>
      <dgm:spPr/>
      <dgm:t>
        <a:bodyPr/>
        <a:lstStyle/>
        <a:p>
          <a:endParaRPr lang="en-US"/>
        </a:p>
      </dgm:t>
    </dgm:pt>
    <dgm:pt modelId="{7EC4A13B-7E84-42F8-88F1-0757B533A0F9}" type="pres">
      <dgm:prSet presAssocID="{C7FEBA7F-E278-4100-A172-2E69AAF3E2E8}" presName="linear" presStyleCnt="0">
        <dgm:presLayoutVars>
          <dgm:animLvl val="lvl"/>
          <dgm:resizeHandles val="exact"/>
        </dgm:presLayoutVars>
      </dgm:prSet>
      <dgm:spPr/>
    </dgm:pt>
    <dgm:pt modelId="{474D7043-ED7B-454A-93A2-4EE095179E95}" type="pres">
      <dgm:prSet presAssocID="{60B165E3-A75D-407F-91A0-5E9F9AE19A73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0064DF98-8BEB-4F5E-A4D1-871DD3B31153}" type="pres">
      <dgm:prSet presAssocID="{20D83A4E-DBE5-44F4-9A4C-FF709DB08AC0}" presName="spacer" presStyleCnt="0"/>
      <dgm:spPr/>
    </dgm:pt>
    <dgm:pt modelId="{C26BC2EE-B022-4B42-A421-A09C6B2019AB}" type="pres">
      <dgm:prSet presAssocID="{8B60F727-F432-48A9-BE4B-20580539F891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95CEE202-CFC4-461E-920D-57EF0B4BA928}" type="presOf" srcId="{C7FEBA7F-E278-4100-A172-2E69AAF3E2E8}" destId="{7EC4A13B-7E84-42F8-88F1-0757B533A0F9}" srcOrd="0" destOrd="0" presId="urn:microsoft.com/office/officeart/2005/8/layout/vList2"/>
    <dgm:cxn modelId="{EC7AB68B-6BB3-4BEC-B9BF-C6D29DB2AC52}" type="presOf" srcId="{8B60F727-F432-48A9-BE4B-20580539F891}" destId="{C26BC2EE-B022-4B42-A421-A09C6B2019AB}" srcOrd="0" destOrd="0" presId="urn:microsoft.com/office/officeart/2005/8/layout/vList2"/>
    <dgm:cxn modelId="{02B4C4CD-6C92-40A0-A51E-2E9A4E9DB135}" type="presOf" srcId="{60B165E3-A75D-407F-91A0-5E9F9AE19A73}" destId="{474D7043-ED7B-454A-93A2-4EE095179E95}" srcOrd="0" destOrd="0" presId="urn:microsoft.com/office/officeart/2005/8/layout/vList2"/>
    <dgm:cxn modelId="{BF1A98D9-0684-4995-9F3B-58B5FFA9530E}" srcId="{C7FEBA7F-E278-4100-A172-2E69AAF3E2E8}" destId="{8B60F727-F432-48A9-BE4B-20580539F891}" srcOrd="1" destOrd="0" parTransId="{C33C37E4-614D-4B40-B63C-930C0AE9E2D7}" sibTransId="{57331D0A-A144-47D7-98DF-13027D323A2B}"/>
    <dgm:cxn modelId="{C08194F3-99A6-4E75-AF02-14EF4B9F758F}" srcId="{C7FEBA7F-E278-4100-A172-2E69AAF3E2E8}" destId="{60B165E3-A75D-407F-91A0-5E9F9AE19A73}" srcOrd="0" destOrd="0" parTransId="{20BCAE00-F43B-4BA4-8AD9-442BAF64F012}" sibTransId="{20D83A4E-DBE5-44F4-9A4C-FF709DB08AC0}"/>
    <dgm:cxn modelId="{8CA34409-9BC6-405D-8A7D-140B2AE90314}" type="presParOf" srcId="{7EC4A13B-7E84-42F8-88F1-0757B533A0F9}" destId="{474D7043-ED7B-454A-93A2-4EE095179E95}" srcOrd="0" destOrd="0" presId="urn:microsoft.com/office/officeart/2005/8/layout/vList2"/>
    <dgm:cxn modelId="{7C4A4982-F023-4A3E-9AC5-A95FA33D425B}" type="presParOf" srcId="{7EC4A13B-7E84-42F8-88F1-0757B533A0F9}" destId="{0064DF98-8BEB-4F5E-A4D1-871DD3B31153}" srcOrd="1" destOrd="0" presId="urn:microsoft.com/office/officeart/2005/8/layout/vList2"/>
    <dgm:cxn modelId="{09A5AF28-52C3-49B2-9E08-8ED643ABDC5E}" type="presParOf" srcId="{7EC4A13B-7E84-42F8-88F1-0757B533A0F9}" destId="{C26BC2EE-B022-4B42-A421-A09C6B2019AB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4D7043-ED7B-454A-93A2-4EE095179E95}">
      <dsp:nvSpPr>
        <dsp:cNvPr id="0" name=""/>
        <dsp:cNvSpPr/>
      </dsp:nvSpPr>
      <dsp:spPr>
        <a:xfrm>
          <a:off x="0" y="41528"/>
          <a:ext cx="10972800" cy="11033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Cigarettes, OTP, and ESDs must be located behind a counter in an area accessible only to the licensed retailer, vendors, and employees </a:t>
          </a:r>
        </a:p>
      </dsp:txBody>
      <dsp:txXfrm>
        <a:off x="53859" y="95387"/>
        <a:ext cx="10865082" cy="995592"/>
      </dsp:txXfrm>
    </dsp:sp>
    <dsp:sp modelId="{C26BC2EE-B022-4B42-A421-A09C6B2019AB}">
      <dsp:nvSpPr>
        <dsp:cNvPr id="0" name=""/>
        <dsp:cNvSpPr/>
      </dsp:nvSpPr>
      <dsp:spPr>
        <a:xfrm>
          <a:off x="0" y="1211079"/>
          <a:ext cx="10972800" cy="11033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Does not apply to premium cigars or licensed tobacconists</a:t>
          </a:r>
        </a:p>
      </dsp:txBody>
      <dsp:txXfrm>
        <a:off x="53859" y="1264938"/>
        <a:ext cx="10865082" cy="9955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3A59E5-9EEF-41D6-9429-61B62020BCF2}" type="datetimeFigureOut">
              <a:t>3/26/2025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6D79EF-3C49-4C93-8D86-EF1C6420FB5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062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5963" y="1162050"/>
            <a:ext cx="5578475" cy="31384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53B2-6E03-4205-B16D-09473EDAD9E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70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5963" y="1162050"/>
            <a:ext cx="5578475" cy="31384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53B2-6E03-4205-B16D-09473EDAD9E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861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5963" y="1162050"/>
            <a:ext cx="5578475" cy="31384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53B2-6E03-4205-B16D-09473EDAD9E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355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5963" y="1162050"/>
            <a:ext cx="5578475" cy="31384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53B2-6E03-4205-B16D-09473EDAD9E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686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5963" y="1162050"/>
            <a:ext cx="5578475" cy="31384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Fine is currently $300 for first violation</a:t>
            </a:r>
          </a:p>
          <a:p>
            <a:r>
              <a:rPr lang="en-US" dirty="0"/>
              <a:t>Follow-up required within 180 days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53B2-6E03-4205-B16D-09473EDAD9E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987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668E720-52B6-4D43-85CF-90585FE5DC5B}" type="datetime1">
              <a:rPr lang="en-US" smtClean="0"/>
              <a:pPr/>
              <a:t>3/26/2025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>
                <a:solidFill>
                  <a:srgbClr val="DA1F28">
                    <a:tint val="20000"/>
                  </a:srgbClr>
                </a:solidFill>
              </a:rPr>
              <a:t>Powers of County Legislatures and Board of Health in Maryland Webinar June 25, 2012</a:t>
            </a: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ECA9FEA-807E-4F70-AF63-2B1EE05580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778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BF76-BD74-4144-A7BA-446A34661DE0}" type="datetime1">
              <a:rPr lang="en-US" smtClean="0">
                <a:solidFill>
                  <a:prstClr val="black"/>
                </a:solidFill>
              </a:rPr>
              <a:pPr/>
              <a:t>3/26/2025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Powers of County Legislatures and Board of Health in Maryland Webinar June 25, 2012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9FEA-807E-4F70-AF63-2B1EE05580A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241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FB583-44F5-411B-AAAB-5FA99234A4D7}" type="datetime1">
              <a:rPr lang="en-US" smtClean="0">
                <a:solidFill>
                  <a:prstClr val="black"/>
                </a:solidFill>
              </a:rPr>
              <a:pPr/>
              <a:t>3/26/2025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Powers of County Legislatures and Board of Health in Maryland Webinar June 25, 2012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9FEA-807E-4F70-AF63-2B1EE05580A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943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E1AD1-D624-4E33-A595-85D690DC2240}" type="datetime1">
              <a:rPr lang="en-US" smtClean="0">
                <a:solidFill>
                  <a:prstClr val="black"/>
                </a:solidFill>
              </a:rPr>
              <a:pPr/>
              <a:t>3/26/2025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Powers of County Legislatures and Board of Health in Maryland Webinar June 25, 2012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9FEA-807E-4F70-AF63-2B1EE05580A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5916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532B2-B44E-4493-BC84-6FD2C5863169}" type="datetime1">
              <a:rPr lang="en-US" smtClean="0">
                <a:solidFill>
                  <a:prstClr val="white"/>
                </a:solidFill>
              </a:rPr>
              <a:pPr/>
              <a:t>3/26/2025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/>
                </a:solidFill>
              </a:rPr>
              <a:t>Powers of County Legislatures and Board of Health in Maryland Webinar June 25, 2012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9FEA-807E-4F70-AF63-2B1EE05580A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7634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0AF3-CC39-4C9D-BDE5-D2CB56FDD2A0}" type="datetime1">
              <a:rPr lang="en-US" smtClean="0">
                <a:solidFill>
                  <a:prstClr val="white"/>
                </a:solidFill>
              </a:rPr>
              <a:pPr/>
              <a:t>3/26/2025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/>
                </a:solidFill>
              </a:rPr>
              <a:t>Powers of County Legislatures and Board of Health in Maryland Webinar June 25,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9FEA-807E-4F70-AF63-2B1EE05580A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705315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0C477-CE94-45D4-B80E-48DB269CE0DC}" type="datetime1">
              <a:rPr lang="en-US" smtClean="0">
                <a:solidFill>
                  <a:prstClr val="black"/>
                </a:solidFill>
              </a:rPr>
              <a:pPr/>
              <a:t>3/26/2025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Powers of County Legislatures and Board of Health in Maryland Webinar June 25, 2012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9FEA-807E-4F70-AF63-2B1EE05580A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0119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7306-EAD7-4014-B0C8-68B4801794E7}" type="datetime1">
              <a:rPr lang="en-US" smtClean="0">
                <a:solidFill>
                  <a:prstClr val="white"/>
                </a:solidFill>
              </a:rPr>
              <a:pPr/>
              <a:t>3/26/2025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/>
                </a:solidFill>
              </a:rPr>
              <a:t>Powers of County Legislatures and Board of Health in Maryland Webinar June 25, 2012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9FEA-807E-4F70-AF63-2B1EE05580A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809696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F14DB-96C5-4D62-A9C1-F687C0D180C8}" type="datetime1">
              <a:rPr lang="en-US" smtClean="0">
                <a:solidFill>
                  <a:prstClr val="black"/>
                </a:solidFill>
              </a:rPr>
              <a:pPr/>
              <a:t>3/26/2025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Powers of County Legislatures and Board of Health in Maryland Webinar June 25, 2012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9FEA-807E-4F70-AF63-2B1EE05580A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88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/>
          <a:p>
            <a:fld id="{65528FD9-E784-4331-AE26-576D01181415}" type="datetime1">
              <a:rPr lang="en-US" smtClean="0">
                <a:solidFill>
                  <a:prstClr val="black"/>
                </a:solidFill>
              </a:rPr>
              <a:pPr/>
              <a:t>3/26/2025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Powers of County Legislatures and Board of Health in Maryland Webinar June 25,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9FEA-807E-4F70-AF63-2B1EE05580A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7763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A7A2330-379B-4123-9464-D781FA019ADA}" type="datetime1">
              <a:rPr lang="en-US" smtClean="0">
                <a:solidFill>
                  <a:prstClr val="white"/>
                </a:solidFill>
              </a:rPr>
              <a:pPr/>
              <a:t>3/26/2025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>
                <a:solidFill>
                  <a:prstClr val="white"/>
                </a:solidFill>
              </a:rPr>
              <a:t>Powers of County Legislatures and Board of Health in Maryland Webinar June 25,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ECA9FEA-807E-4F70-AF63-2B1EE05580A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2339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86E6252-CA29-47F0-A14D-77AE00D26997}" type="datetime1">
              <a:rPr lang="en-US" smtClean="0">
                <a:solidFill>
                  <a:prstClr val="black"/>
                </a:solidFill>
              </a:rPr>
              <a:pPr/>
              <a:t>3/26/2025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>
                <a:solidFill>
                  <a:prstClr val="black"/>
                </a:solidFill>
              </a:rPr>
              <a:t>Powers of County Legislatures and Board of Health in Maryland Webinar June 25, 2012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ECA9FEA-807E-4F70-AF63-2B1EE05580A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618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1193801"/>
            <a:ext cx="8382000" cy="1829761"/>
          </a:xfrm>
        </p:spPr>
        <p:txBody>
          <a:bodyPr vert="horz" lIns="91440" tIns="45720" rIns="91440" bIns="45720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z="4400" dirty="0">
                <a:latin typeface="Palatino Linotype"/>
              </a:rPr>
              <a:t>Tobacco Retail Licensing ID Checks and Product Placement</a:t>
            </a:r>
            <a:endParaRPr lang="en-US" sz="3900" dirty="0">
              <a:latin typeface="Palatino Linotype" panose="0204050205050503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4600" y="3177617"/>
            <a:ext cx="7772400" cy="1199704"/>
          </a:xfrm>
        </p:spPr>
        <p:txBody>
          <a:bodyPr vert="horz" lIns="45720" tIns="45720" rIns="45720" bIns="45720" anchor="t">
            <a:noAutofit/>
          </a:bodyPr>
          <a:lstStyle/>
          <a:p>
            <a:pPr marR="63500"/>
            <a:r>
              <a:rPr lang="en-US" sz="2000" i="1" dirty="0">
                <a:latin typeface="Palatino Linotype"/>
              </a:rPr>
              <a:t>October 23, 2024</a:t>
            </a:r>
            <a:endParaRPr lang="en-US" dirty="0">
              <a:latin typeface="Palatino Linotype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0820" y="375835"/>
            <a:ext cx="2623751" cy="1084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310898" y="4243522"/>
            <a:ext cx="6248400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Palatino Linotype"/>
              </a:rPr>
              <a:t>Blair Inniss, Deputy Director </a:t>
            </a:r>
          </a:p>
          <a:p>
            <a:r>
              <a:rPr lang="en-US" dirty="0">
                <a:solidFill>
                  <a:srgbClr val="FF0000"/>
                </a:solidFill>
                <a:latin typeface="Palatino Linotype"/>
              </a:rPr>
              <a:t>Legal Resource Center for Public Health Policy </a:t>
            </a:r>
            <a:endParaRPr lang="en-US" sz="18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r>
              <a:rPr lang="en-US" sz="1800" dirty="0">
                <a:solidFill>
                  <a:srgbClr val="FF0000"/>
                </a:solidFill>
                <a:latin typeface="Palatino Linotype"/>
              </a:rPr>
              <a:t>University of Maryland Francis King Carey School of Law</a:t>
            </a:r>
          </a:p>
        </p:txBody>
      </p:sp>
    </p:spTree>
    <p:extLst>
      <p:ext uri="{BB962C8B-B14F-4D97-AF65-F5344CB8AC3E}">
        <p14:creationId xmlns:p14="http://schemas.microsoft.com/office/powerpoint/2010/main" val="668942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251547"/>
            <a:ext cx="11688618" cy="1143000"/>
          </a:xfr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n-US" dirty="0"/>
              <a:t>Tobacco Retail Licensing: ID Check</a:t>
            </a:r>
            <a:endParaRPr lang="en-US" dirty="0">
              <a:cs typeface="Lucida Sans Unicode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1012" y="1403283"/>
            <a:ext cx="6669709" cy="3087438"/>
          </a:xfrm>
        </p:spPr>
        <p:txBody>
          <a:bodyPr vert="horz" lIns="91440" tIns="45720" rIns="91440" bIns="45720" anchor="t">
            <a:normAutofit/>
          </a:bodyPr>
          <a:lstStyle/>
          <a:p>
            <a:pPr indent="-255905"/>
            <a:r>
              <a:rPr lang="en-US" dirty="0"/>
              <a:t>Retailers must check the ID of people under 30 years old before selling them tobacco products</a:t>
            </a:r>
          </a:p>
          <a:p>
            <a:pPr indent="-255905"/>
            <a:r>
              <a:rPr lang="en-US" dirty="0"/>
              <a:t>​Only government-issued photo ID is acceptable</a:t>
            </a:r>
          </a:p>
          <a:p>
            <a:pPr indent="-255905"/>
            <a:r>
              <a:rPr lang="en-US" dirty="0"/>
              <a:t>To be valid, the ID must be current and not expired</a:t>
            </a:r>
            <a:endParaRPr lang="en-US" b="1" dirty="0">
              <a:cs typeface="Lucida Sans Unicode"/>
            </a:endParaRPr>
          </a:p>
          <a:p>
            <a:pPr marL="109220" indent="0">
              <a:buNone/>
            </a:pPr>
            <a:endParaRPr lang="en-US" dirty="0">
              <a:cs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2419265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251547"/>
            <a:ext cx="6959600" cy="1143000"/>
          </a:xfrm>
        </p:spPr>
        <p:txBody>
          <a:bodyPr vert="horz" lIns="91440" tIns="45720" rIns="91440" bIns="45720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n-US" dirty="0"/>
              <a:t>Uniform Civil Citation: ID Check</a:t>
            </a:r>
            <a:endParaRPr lang="en-US" dirty="0">
              <a:cs typeface="Lucida Sans Unicode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A6B6EC-D263-EF4D-C7FB-6CCF0949EB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1400" y="51711"/>
            <a:ext cx="3853147" cy="68062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F45CA4-5017-9B7B-A42F-925569AEF5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453" y="2362202"/>
            <a:ext cx="10603452" cy="3011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242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251547"/>
            <a:ext cx="11688618" cy="1143000"/>
          </a:xfr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n-US" dirty="0"/>
              <a:t>Tobacco Retail Licensing: Product Placement</a:t>
            </a:r>
            <a:endParaRPr lang="en-US" dirty="0">
              <a:cs typeface="Lucida Sans Unicode"/>
            </a:endParaRPr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B069852A-CDA1-ED46-B984-766D9FC9C23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09600" y="1169603"/>
          <a:ext cx="10972800" cy="23559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915C29E7-25D7-CE68-BCAB-8A89880E45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373" y="3256150"/>
            <a:ext cx="12165627" cy="343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446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9144000" cy="715962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Tobacco Product Placement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746" y="990601"/>
            <a:ext cx="10873508" cy="5016691"/>
          </a:xfrm>
        </p:spPr>
        <p:txBody>
          <a:bodyPr vert="horz" lIns="91440" tIns="45720" rIns="91440" bIns="45720" anchor="t">
            <a:normAutofit/>
          </a:bodyPr>
          <a:lstStyle/>
          <a:p>
            <a:pPr indent="-255905"/>
            <a:r>
              <a:rPr lang="en-US" dirty="0">
                <a:cs typeface="Lucida Sans Unicode"/>
              </a:rPr>
              <a:t>Maryland law and federal law are now different</a:t>
            </a:r>
          </a:p>
          <a:p>
            <a:pPr indent="-255905"/>
            <a:r>
              <a:rPr lang="en-US" dirty="0">
                <a:cs typeface="Lucida Sans Unicode"/>
              </a:rPr>
              <a:t>Maryland law requires all tobacco products to be behind the counter and only accessible to employees </a:t>
            </a:r>
          </a:p>
          <a:p>
            <a:pPr indent="-255905"/>
            <a:r>
              <a:rPr lang="en-US" dirty="0">
                <a:cs typeface="Lucida Sans Unicode"/>
              </a:rPr>
              <a:t>Federal law only requires that different tobacco products not be sold through vending machines or self-service displays</a:t>
            </a:r>
          </a:p>
          <a:p>
            <a:pPr marL="109855" indent="0">
              <a:buNone/>
            </a:pPr>
            <a:endParaRPr lang="en-US" dirty="0">
              <a:cs typeface="Lucida Sans Unicode"/>
            </a:endParaRPr>
          </a:p>
          <a:p>
            <a:pPr marL="109855" indent="0">
              <a:buNone/>
            </a:pPr>
            <a:r>
              <a:rPr lang="en-US" dirty="0">
                <a:cs typeface="Lucida Sans Unicode"/>
              </a:rPr>
              <a:t>Bottom line…</a:t>
            </a:r>
          </a:p>
          <a:p>
            <a:pPr marL="109855" indent="0" algn="ctr">
              <a:buNone/>
            </a:pPr>
            <a:r>
              <a:rPr lang="en-US" dirty="0">
                <a:cs typeface="Lucida Sans Unicode"/>
              </a:rPr>
              <a:t>Enforce state or local law</a:t>
            </a:r>
          </a:p>
        </p:txBody>
      </p:sp>
    </p:spTree>
    <p:extLst>
      <p:ext uri="{BB962C8B-B14F-4D97-AF65-F5344CB8AC3E}">
        <p14:creationId xmlns:p14="http://schemas.microsoft.com/office/powerpoint/2010/main" val="1747404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02103-5B9D-FB50-71E7-5D6C4E0AD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8142514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Uniform Civil Citation – Example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018F9E-6F98-7F4B-517E-032AAB0729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49" y="1153885"/>
            <a:ext cx="6178943" cy="53536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D1E1A6-581E-6EF2-1A8A-A056074B8C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2127" y="1349829"/>
            <a:ext cx="5921963" cy="5353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4979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ustom 1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DA1F28"/>
      </a:accent1>
      <a:accent2>
        <a:srgbClr val="FFC000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fa23521-5820-46c9-b968-4f4cc61e2276">
      <Terms xmlns="http://schemas.microsoft.com/office/infopath/2007/PartnerControls"/>
    </lcf76f155ced4ddcb4097134ff3c332f>
    <TaxCatchAll xmlns="f06332cb-994b-4a35-97af-1f5b60e13a6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093EAA3F8F16B47A753E66737761C97" ma:contentTypeVersion="15" ma:contentTypeDescription="Create a new document." ma:contentTypeScope="" ma:versionID="728d7ca0fe891709b8a28e63fc66d635">
  <xsd:schema xmlns:xsd="http://www.w3.org/2001/XMLSchema" xmlns:xs="http://www.w3.org/2001/XMLSchema" xmlns:p="http://schemas.microsoft.com/office/2006/metadata/properties" xmlns:ns2="9fa23521-5820-46c9-b968-4f4cc61e2276" xmlns:ns3="f06332cb-994b-4a35-97af-1f5b60e13a65" targetNamespace="http://schemas.microsoft.com/office/2006/metadata/properties" ma:root="true" ma:fieldsID="e9c3a25a22a558ed656b5893876d736d" ns2:_="" ns3:_="">
    <xsd:import namespace="9fa23521-5820-46c9-b968-4f4cc61e2276"/>
    <xsd:import namespace="f06332cb-994b-4a35-97af-1f5b60e13a6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a23521-5820-46c9-b968-4f4cc61e22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9d37ae30-1c3a-40e1-94c5-05ea5a1665a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6332cb-994b-4a35-97af-1f5b60e13a6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23dd9fc3-841d-4ad8-9608-186591a82c35}" ma:internalName="TaxCatchAll" ma:showField="CatchAllData" ma:web="f06332cb-994b-4a35-97af-1f5b60e13a6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4A57D2-7574-4D94-960E-87CC9FD7CDB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4CD77D-6E0F-45C8-BB6B-8D3AEAE144CB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da83f410-c06a-4c5e-8d3a-811ec559d79b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c261c137-cdd3-4900-bec3-09f30364350c"/>
    <ds:schemaRef ds:uri="http://www.w3.org/XML/1998/namespace"/>
    <ds:schemaRef ds:uri="9fa23521-5820-46c9-b968-4f4cc61e2276"/>
    <ds:schemaRef ds:uri="f06332cb-994b-4a35-97af-1f5b60e13a65"/>
  </ds:schemaRefs>
</ds:datastoreItem>
</file>

<file path=customXml/itemProps3.xml><?xml version="1.0" encoding="utf-8"?>
<ds:datastoreItem xmlns:ds="http://schemas.openxmlformats.org/officeDocument/2006/customXml" ds:itemID="{746D7313-6AB8-4F41-95EC-D3D172D2D0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a23521-5820-46c9-b968-4f4cc61e2276"/>
    <ds:schemaRef ds:uri="f06332cb-994b-4a35-97af-1f5b60e13a6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1362</TotalTime>
  <Words>196</Words>
  <Application>Microsoft Office PowerPoint</Application>
  <PresentationFormat>Widescreen</PresentationFormat>
  <Paragraphs>28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Tobacco Retail Licensing ID Checks and Product Placement</vt:lpstr>
      <vt:lpstr>Tobacco Retail Licensing: ID Check</vt:lpstr>
      <vt:lpstr>Uniform Civil Citation: ID Check</vt:lpstr>
      <vt:lpstr>Tobacco Retail Licensing: Product Placement</vt:lpstr>
      <vt:lpstr>Tobacco Product Placement</vt:lpstr>
      <vt:lpstr>Uniform Civil Citation – Example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Inniss, Blair</cp:lastModifiedBy>
  <cp:revision>320</cp:revision>
  <dcterms:created xsi:type="dcterms:W3CDTF">2024-09-23T15:07:23Z</dcterms:created>
  <dcterms:modified xsi:type="dcterms:W3CDTF">2025-03-26T15:50:32Z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0x0101001093EAA3F8F16B47A753E66737761C97</vt:lpwstr>
  </property>
  <property fmtid="{D5CDD505-2E9C-101B-9397-08002B2CF9AE}" pid="3" name="MediaServiceImageTags">
    <vt:lpwstr/>
  </property>
</Properties>
</file>